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Helvetica Neue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HelveticaNeue-regular.fntdata"/><Relationship Id="rId25" Type="http://schemas.openxmlformats.org/officeDocument/2006/relationships/slide" Target="slides/slide20.xml"/><Relationship Id="rId28" Type="http://schemas.openxmlformats.org/officeDocument/2006/relationships/font" Target="fonts/HelveticaNeue-italic.fntdata"/><Relationship Id="rId27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HelveticaNeue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6" name="Shape 37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" name="Shape 40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Shape 4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Shape 4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6" name="Shape 4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Титульный слайд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Заголовок и вертикальный текст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Вертикальный заголовок и текст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Титульный слайд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Заголовок и объект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Заголовок раздела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Два объекта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Сравнение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900" cy="639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Только заголовок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Пустой слайд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Объект с подписью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Заголовок и объект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Рисунок с подписью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8" name="Shape 13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Заголовок и вертикальный текст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7" name="Shape 14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Вертикальный заголовок и текст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 rot="5400000">
            <a:off x="4732350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Shape 15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Shape 15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Shape 15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Заголовок раздела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Два объекта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Сравнение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Только заголовок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Пустой слайд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Объект с подписью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Рисунок с подписью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08.png"/><Relationship Id="rId7" Type="http://schemas.openxmlformats.org/officeDocument/2006/relationships/image" Target="../media/image15.png"/><Relationship Id="rId8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18.png"/><Relationship Id="rId5" Type="http://schemas.openxmlformats.org/officeDocument/2006/relationships/image" Target="../media/image22.png"/><Relationship Id="rId6" Type="http://schemas.openxmlformats.org/officeDocument/2006/relationships/image" Target="../media/image16.png"/><Relationship Id="rId7" Type="http://schemas.openxmlformats.org/officeDocument/2006/relationships/image" Target="../media/image20.png"/><Relationship Id="rId8" Type="http://schemas.openxmlformats.org/officeDocument/2006/relationships/image" Target="../media/image1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1.png"/><Relationship Id="rId4" Type="http://schemas.openxmlformats.org/officeDocument/2006/relationships/hyperlink" Target="mailto:sales@arkudadigital.com" TargetMode="External"/><Relationship Id="rId5" Type="http://schemas.openxmlformats.org/officeDocument/2006/relationships/hyperlink" Target="mailto:info@arkudadigital.com%C2%A0" TargetMode="External"/><Relationship Id="rId6" Type="http://schemas.openxmlformats.org/officeDocument/2006/relationships/hyperlink" Target="mailto:rfp@arkudasolutions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png"/><Relationship Id="rId4" Type="http://schemas.openxmlformats.org/officeDocument/2006/relationships/image" Target="../media/image0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Relationship Id="rId5" Type="http://schemas.openxmlformats.org/officeDocument/2006/relationships/image" Target="../media/image03.png"/><Relationship Id="rId6" Type="http://schemas.openxmlformats.org/officeDocument/2006/relationships/image" Target="../media/image2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Relationship Id="rId4" Type="http://schemas.openxmlformats.org/officeDocument/2006/relationships/image" Target="../media/image23.png"/><Relationship Id="rId5" Type="http://schemas.openxmlformats.org/officeDocument/2006/relationships/image" Target="../media/image0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Relationship Id="rId4" Type="http://schemas.openxmlformats.org/officeDocument/2006/relationships/image" Target="../media/image0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Relationship Id="rId4" Type="http://schemas.openxmlformats.org/officeDocument/2006/relationships/image" Target="../media/image09.png"/><Relationship Id="rId5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Relationship Id="rId4" Type="http://schemas.openxmlformats.org/officeDocument/2006/relationships/image" Target="../media/image07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subTitle"/>
          </p:nvPr>
        </p:nvSpPr>
        <p:spPr>
          <a:xfrm>
            <a:off x="1600200" y="3429000"/>
            <a:ext cx="5500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Sharing makes life beautiful</a:t>
            </a:r>
          </a:p>
          <a:p>
            <a:pPr indent="0" lvl="0" marL="0" marR="0" rtl="0" algn="ctr">
              <a:spcBef>
                <a:spcPts val="56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1752600"/>
            <a:ext cx="5943600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Shape 286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Shape 287"/>
          <p:cNvSpPr/>
          <p:nvPr/>
        </p:nvSpPr>
        <p:spPr>
          <a:xfrm>
            <a:off x="0" y="357165"/>
            <a:ext cx="3733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Shape 288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Solutions for</a:t>
            </a:r>
          </a:p>
        </p:txBody>
      </p:sp>
      <p:pic>
        <p:nvPicPr>
          <p:cNvPr id="289" name="Shape 2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Shape 290"/>
          <p:cNvPicPr preferRelativeResize="0"/>
          <p:nvPr/>
        </p:nvPicPr>
        <p:blipFill rotWithShape="1">
          <a:blip r:embed="rId4">
            <a:alphaModFix/>
          </a:blip>
          <a:srcRect b="17512" l="48274" r="0" t="0"/>
          <a:stretch/>
        </p:blipFill>
        <p:spPr>
          <a:xfrm>
            <a:off x="6172200" y="4953000"/>
            <a:ext cx="27432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Shape 291"/>
          <p:cNvPicPr preferRelativeResize="0"/>
          <p:nvPr/>
        </p:nvPicPr>
        <p:blipFill rotWithShape="1">
          <a:blip r:embed="rId5">
            <a:alphaModFix/>
          </a:blip>
          <a:srcRect b="19091" l="65049" r="-568" t="113"/>
          <a:stretch/>
        </p:blipFill>
        <p:spPr>
          <a:xfrm>
            <a:off x="1828800" y="1828800"/>
            <a:ext cx="11430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/>
          <p:nvPr/>
        </p:nvSpPr>
        <p:spPr>
          <a:xfrm>
            <a:off x="3810000" y="457200"/>
            <a:ext cx="163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Much more</a:t>
            </a:r>
          </a:p>
        </p:txBody>
      </p:sp>
      <p:pic>
        <p:nvPicPr>
          <p:cNvPr id="293" name="Shape 29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5800" y="1371600"/>
            <a:ext cx="731700" cy="6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Shape 29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29000" y="2819400"/>
            <a:ext cx="1000200" cy="76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Shape 29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495800" y="3962400"/>
            <a:ext cx="1584300" cy="99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Shape 29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00200" y="1524000"/>
            <a:ext cx="243000" cy="4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Shape 29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124200" y="2209800"/>
            <a:ext cx="243000" cy="4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Shape 29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572000" y="3048000"/>
            <a:ext cx="243000" cy="4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Shape 29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172200" y="4343400"/>
            <a:ext cx="243000" cy="4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Shape 30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686800" y="5257800"/>
            <a:ext cx="243000" cy="47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Shape 306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Shape 307"/>
          <p:cNvSpPr/>
          <p:nvPr/>
        </p:nvSpPr>
        <p:spPr>
          <a:xfrm>
            <a:off x="0" y="357165"/>
            <a:ext cx="38862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09" name="Shape 3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Shape 310"/>
          <p:cNvSpPr txBox="1"/>
          <p:nvPr/>
        </p:nvSpPr>
        <p:spPr>
          <a:xfrm>
            <a:off x="3962400" y="533400"/>
            <a:ext cx="215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Device classes</a:t>
            </a:r>
          </a:p>
        </p:txBody>
      </p:sp>
      <p:grpSp>
        <p:nvGrpSpPr>
          <p:cNvPr id="311" name="Shape 311"/>
          <p:cNvGrpSpPr/>
          <p:nvPr/>
        </p:nvGrpSpPr>
        <p:grpSpPr>
          <a:xfrm>
            <a:off x="2172175" y="1295400"/>
            <a:ext cx="4799632" cy="4800107"/>
            <a:chOff x="1181575" y="0"/>
            <a:chExt cx="4799632" cy="4800107"/>
          </a:xfrm>
        </p:grpSpPr>
        <p:sp>
          <p:nvSpPr>
            <p:cNvPr id="312" name="Shape 312"/>
            <p:cNvSpPr/>
            <p:nvPr/>
          </p:nvSpPr>
          <p:spPr>
            <a:xfrm>
              <a:off x="2285983" y="1066801"/>
              <a:ext cx="2662800" cy="2662799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2285983" y="1066801"/>
              <a:ext cx="2662800" cy="2662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rIns="30475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400">
                  <a:solidFill>
                    <a:srgbClr val="165A18"/>
                  </a:solidFill>
                  <a:latin typeface="Calibri"/>
                  <a:ea typeface="Calibri"/>
                  <a:cs typeface="Calibri"/>
                  <a:sym typeface="Calibri"/>
                </a:rPr>
                <a:t>Media Network</a:t>
              </a:r>
            </a:p>
          </p:txBody>
        </p:sp>
        <p:sp>
          <p:nvSpPr>
            <p:cNvPr id="314" name="Shape 314"/>
            <p:cNvSpPr/>
            <p:nvPr/>
          </p:nvSpPr>
          <p:spPr>
            <a:xfrm>
              <a:off x="2971811" y="0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2971811" y="0"/>
              <a:ext cx="1331400" cy="133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RENDERER</a:t>
              </a:r>
            </a:p>
          </p:txBody>
        </p:sp>
        <p:sp>
          <p:nvSpPr>
            <p:cNvPr id="316" name="Shape 316"/>
            <p:cNvSpPr/>
            <p:nvPr/>
          </p:nvSpPr>
          <p:spPr>
            <a:xfrm>
              <a:off x="4649807" y="1734591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4649807" y="1734591"/>
              <a:ext cx="1331400" cy="133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PLAYER</a:t>
              </a:r>
            </a:p>
          </p:txBody>
        </p:sp>
        <p:sp>
          <p:nvSpPr>
            <p:cNvPr id="318" name="Shape 318"/>
            <p:cNvSpPr/>
            <p:nvPr/>
          </p:nvSpPr>
          <p:spPr>
            <a:xfrm>
              <a:off x="2915691" y="3468707"/>
              <a:ext cx="1331399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2915691" y="3468707"/>
              <a:ext cx="1331399" cy="133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CONTROLLER</a:t>
              </a:r>
            </a:p>
          </p:txBody>
        </p:sp>
        <p:sp>
          <p:nvSpPr>
            <p:cNvPr id="320" name="Shape 320"/>
            <p:cNvSpPr/>
            <p:nvPr/>
          </p:nvSpPr>
          <p:spPr>
            <a:xfrm>
              <a:off x="1181575" y="1734591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1181575" y="1734591"/>
              <a:ext cx="1331400" cy="133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SERVER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Shape 327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Shape 328"/>
          <p:cNvSpPr/>
          <p:nvPr/>
        </p:nvSpPr>
        <p:spPr>
          <a:xfrm>
            <a:off x="0" y="357165"/>
            <a:ext cx="38862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Shape 329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30" name="Shape 3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1" name="Shape 331"/>
          <p:cNvGrpSpPr/>
          <p:nvPr/>
        </p:nvGrpSpPr>
        <p:grpSpPr>
          <a:xfrm>
            <a:off x="4038599" y="152400"/>
            <a:ext cx="1331400" cy="1331400"/>
            <a:chOff x="2971811" y="0"/>
            <a:chExt cx="1331400" cy="1331400"/>
          </a:xfrm>
        </p:grpSpPr>
        <p:sp>
          <p:nvSpPr>
            <p:cNvPr id="332" name="Shape 332"/>
            <p:cNvSpPr/>
            <p:nvPr/>
          </p:nvSpPr>
          <p:spPr>
            <a:xfrm>
              <a:off x="2971811" y="0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3166792" y="194981"/>
              <a:ext cx="9414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RENDERER</a:t>
              </a:r>
            </a:p>
          </p:txBody>
        </p:sp>
      </p:grpSp>
      <p:sp>
        <p:nvSpPr>
          <p:cNvPr id="334" name="Shape 334"/>
          <p:cNvSpPr/>
          <p:nvPr/>
        </p:nvSpPr>
        <p:spPr>
          <a:xfrm>
            <a:off x="762000" y="1828800"/>
            <a:ext cx="7162800" cy="36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008000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Makes itself available for discovering and control in home network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008000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Play media streams from a digital media server  (DMS)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Handle commands from remote media network software such as  “pause”,</a:t>
            </a:r>
            <a:r>
              <a:rPr lang="en-GB"/>
              <a:t>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“seek”, “change volume” etc</a:t>
            </a:r>
          </a:p>
          <a:p>
            <a:pPr indent="0" lvl="0" marL="0" marR="0" rtl="0" algn="l">
              <a:spcBef>
                <a:spcPts val="0"/>
              </a:spcBef>
              <a:buClr>
                <a:srgbClr val="FF0000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Reports "track duration", "current position" etc. to remote media network software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Windows Media Player “Play-to” support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Third-party players and pipelines integration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Shape 340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Shape 341"/>
          <p:cNvSpPr/>
          <p:nvPr/>
        </p:nvSpPr>
        <p:spPr>
          <a:xfrm>
            <a:off x="0" y="357165"/>
            <a:ext cx="38862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43" name="Shape 3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4" name="Shape 344"/>
          <p:cNvGrpSpPr/>
          <p:nvPr/>
        </p:nvGrpSpPr>
        <p:grpSpPr>
          <a:xfrm>
            <a:off x="3962399" y="0"/>
            <a:ext cx="1331400" cy="1331400"/>
            <a:chOff x="4649807" y="1734591"/>
            <a:chExt cx="1331400" cy="1331400"/>
          </a:xfrm>
        </p:grpSpPr>
        <p:sp>
          <p:nvSpPr>
            <p:cNvPr id="345" name="Shape 345"/>
            <p:cNvSpPr/>
            <p:nvPr/>
          </p:nvSpPr>
          <p:spPr>
            <a:xfrm>
              <a:off x="4649807" y="1734591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4844789" y="1929572"/>
              <a:ext cx="9414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PLAYER</a:t>
              </a:r>
            </a:p>
          </p:txBody>
        </p:sp>
      </p:grpSp>
      <p:sp>
        <p:nvSpPr>
          <p:cNvPr id="347" name="Shape 347"/>
          <p:cNvSpPr/>
          <p:nvPr/>
        </p:nvSpPr>
        <p:spPr>
          <a:xfrm>
            <a:off x="685800" y="2133600"/>
            <a:ext cx="8077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Discovery media servers in home network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Browsing content of a media server, selecting media item (examples: video, audio or photo)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Playback media stream from DMS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Trick mode support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Flexible pipeline support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Third-party players and pipelines integration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Shape 353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Shape 354"/>
          <p:cNvSpPr/>
          <p:nvPr/>
        </p:nvSpPr>
        <p:spPr>
          <a:xfrm>
            <a:off x="0" y="357165"/>
            <a:ext cx="38862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Shape 355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56" name="Shape 3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7" name="Shape 357"/>
          <p:cNvGrpSpPr/>
          <p:nvPr/>
        </p:nvGrpSpPr>
        <p:grpSpPr>
          <a:xfrm>
            <a:off x="4038600" y="152400"/>
            <a:ext cx="1331400" cy="1331400"/>
            <a:chOff x="2915691" y="3468707"/>
            <a:chExt cx="1331399" cy="1331400"/>
          </a:xfrm>
        </p:grpSpPr>
        <p:sp>
          <p:nvSpPr>
            <p:cNvPr id="358" name="Shape 358"/>
            <p:cNvSpPr/>
            <p:nvPr/>
          </p:nvSpPr>
          <p:spPr>
            <a:xfrm>
              <a:off x="2915691" y="3468707"/>
              <a:ext cx="1331399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3110672" y="3663689"/>
              <a:ext cx="9414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CONTROLLER</a:t>
              </a:r>
            </a:p>
          </p:txBody>
        </p:sp>
      </p:grpSp>
      <p:sp>
        <p:nvSpPr>
          <p:cNvPr id="360" name="Shape 360"/>
          <p:cNvSpPr/>
          <p:nvPr/>
        </p:nvSpPr>
        <p:spPr>
          <a:xfrm>
            <a:off x="762000" y="1981200"/>
            <a:ext cx="7772400" cy="42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Discovering media servers and media renderers in home network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Browsing content of a media server, selecting media item (examples: video,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audio or photo)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Selecting digital media renderer (DMR) and connect it with digital media server (DMS) in order to play selected media from server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Media search, sort, filter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 subscription and management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Playback and sound control of Renderers in local network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Multiple network interfaces support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Shape 366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Shape 367"/>
          <p:cNvSpPr/>
          <p:nvPr/>
        </p:nvSpPr>
        <p:spPr>
          <a:xfrm>
            <a:off x="0" y="357165"/>
            <a:ext cx="38862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69" name="Shape 3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0" name="Shape 370"/>
          <p:cNvGrpSpPr/>
          <p:nvPr/>
        </p:nvGrpSpPr>
        <p:grpSpPr>
          <a:xfrm>
            <a:off x="4038600" y="228600"/>
            <a:ext cx="1331400" cy="1331400"/>
            <a:chOff x="1181575" y="1734591"/>
            <a:chExt cx="1331400" cy="1331400"/>
          </a:xfrm>
        </p:grpSpPr>
        <p:sp>
          <p:nvSpPr>
            <p:cNvPr id="371" name="Shape 371"/>
            <p:cNvSpPr/>
            <p:nvPr/>
          </p:nvSpPr>
          <p:spPr>
            <a:xfrm>
              <a:off x="1181575" y="1734591"/>
              <a:ext cx="1331400" cy="1331400"/>
            </a:xfrm>
            <a:prstGeom prst="ellipse">
              <a:avLst/>
            </a:prstGeom>
            <a:gradFill>
              <a:gsLst>
                <a:gs pos="0">
                  <a:srgbClr val="A2A2A2">
                    <a:alpha val="49803"/>
                  </a:srgbClr>
                </a:gs>
                <a:gs pos="80000">
                  <a:srgbClr val="D5D5D5">
                    <a:alpha val="49803"/>
                  </a:srgbClr>
                </a:gs>
                <a:gs pos="100000">
                  <a:srgbClr val="D6D6D6">
                    <a:alpha val="49803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1376555" y="1929572"/>
              <a:ext cx="9414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SERVER</a:t>
              </a:r>
            </a:p>
          </p:txBody>
        </p:sp>
      </p:grpSp>
      <p:sp>
        <p:nvSpPr>
          <p:cNvPr id="373" name="Shape 373"/>
          <p:cNvSpPr/>
          <p:nvPr/>
        </p:nvSpPr>
        <p:spPr>
          <a:xfrm>
            <a:off x="762000" y="2057400"/>
            <a:ext cx="79248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itself available for discovering in home network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Exposing and distributing media content throughout the home network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Provides a browsable hierarchy of media resources and streams them on request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Multi-stream video/audio support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Multiple network interfaces support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Shape 379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Shape 380"/>
          <p:cNvSpPr/>
          <p:nvPr/>
        </p:nvSpPr>
        <p:spPr>
          <a:xfrm>
            <a:off x="0" y="304800"/>
            <a:ext cx="4114800" cy="8382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Shape 381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382" name="Shape 3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Shape 383"/>
          <p:cNvSpPr txBox="1"/>
          <p:nvPr/>
        </p:nvSpPr>
        <p:spPr>
          <a:xfrm>
            <a:off x="4343400" y="609600"/>
            <a:ext cx="118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services</a:t>
            </a:r>
          </a:p>
        </p:txBody>
      </p:sp>
      <p:grpSp>
        <p:nvGrpSpPr>
          <p:cNvPr id="384" name="Shape 384"/>
          <p:cNvGrpSpPr/>
          <p:nvPr/>
        </p:nvGrpSpPr>
        <p:grpSpPr>
          <a:xfrm>
            <a:off x="1152505" y="1752600"/>
            <a:ext cx="6772233" cy="4343387"/>
            <a:chOff x="85705" y="0"/>
            <a:chExt cx="6772233" cy="4343387"/>
          </a:xfrm>
        </p:grpSpPr>
        <p:sp>
          <p:nvSpPr>
            <p:cNvPr id="385" name="Shape 385"/>
            <p:cNvSpPr/>
            <p:nvPr/>
          </p:nvSpPr>
          <p:spPr>
            <a:xfrm>
              <a:off x="85704" y="0"/>
              <a:ext cx="5280600" cy="781800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6" name="Shape 386"/>
            <p:cNvSpPr txBox="1"/>
            <p:nvPr/>
          </p:nvSpPr>
          <p:spPr>
            <a:xfrm>
              <a:off x="85704" y="0"/>
              <a:ext cx="4391400" cy="78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rIns="76200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Tool kits development  for media network integration on your devices</a:t>
              </a:r>
            </a:p>
          </p:txBody>
        </p:sp>
        <p:sp>
          <p:nvSpPr>
            <p:cNvPr id="387" name="Shape 387"/>
            <p:cNvSpPr/>
            <p:nvPr/>
          </p:nvSpPr>
          <p:spPr>
            <a:xfrm>
              <a:off x="394334" y="890396"/>
              <a:ext cx="5280600" cy="781800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8" name="Shape 388"/>
            <p:cNvSpPr txBox="1"/>
            <p:nvPr/>
          </p:nvSpPr>
          <p:spPr>
            <a:xfrm>
              <a:off x="394334" y="890396"/>
              <a:ext cx="4378200" cy="78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rIns="76200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Media network module integration to your Operating system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788668" y="1780793"/>
              <a:ext cx="5280600" cy="781800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0" name="Shape 390"/>
            <p:cNvSpPr txBox="1"/>
            <p:nvPr/>
          </p:nvSpPr>
          <p:spPr>
            <a:xfrm>
              <a:off x="788668" y="1780793"/>
              <a:ext cx="4378200" cy="78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rIns="76200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Development of mobile media network applications</a:t>
              </a:r>
            </a:p>
          </p:txBody>
        </p:sp>
        <p:sp>
          <p:nvSpPr>
            <p:cNvPr id="391" name="Shape 391"/>
            <p:cNvSpPr/>
            <p:nvPr/>
          </p:nvSpPr>
          <p:spPr>
            <a:xfrm>
              <a:off x="1183004" y="2671191"/>
              <a:ext cx="5280600" cy="781799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2" name="Shape 392"/>
            <p:cNvSpPr txBox="1"/>
            <p:nvPr/>
          </p:nvSpPr>
          <p:spPr>
            <a:xfrm>
              <a:off x="1183004" y="2671191"/>
              <a:ext cx="4378200" cy="781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rIns="76200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IPTV  / OTT software development</a:t>
              </a:r>
            </a:p>
          </p:txBody>
        </p:sp>
        <p:sp>
          <p:nvSpPr>
            <p:cNvPr id="393" name="Shape 393"/>
            <p:cNvSpPr/>
            <p:nvPr/>
          </p:nvSpPr>
          <p:spPr>
            <a:xfrm>
              <a:off x="1577338" y="3561587"/>
              <a:ext cx="5280600" cy="781800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4" name="Shape 394"/>
            <p:cNvSpPr txBox="1"/>
            <p:nvPr/>
          </p:nvSpPr>
          <p:spPr>
            <a:xfrm>
              <a:off x="1577338" y="3561587"/>
              <a:ext cx="4378200" cy="78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rIns="76200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UPnP/DLNA/Allshare maintenance</a:t>
              </a:r>
            </a:p>
          </p:txBody>
        </p:sp>
        <p:sp>
          <p:nvSpPr>
            <p:cNvPr id="395" name="Shape 395"/>
            <p:cNvSpPr/>
            <p:nvPr/>
          </p:nvSpPr>
          <p:spPr>
            <a:xfrm>
              <a:off x="4772482" y="571156"/>
              <a:ext cx="508200" cy="508199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F2F2F2">
                <a:alpha val="89800"/>
              </a:srgbClr>
            </a:solidFill>
            <a:ln cap="flat" cmpd="sng" w="9525">
              <a:solidFill>
                <a:srgbClr val="F2F2F2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6" name="Shape 396"/>
            <p:cNvSpPr txBox="1"/>
            <p:nvPr/>
          </p:nvSpPr>
          <p:spPr>
            <a:xfrm>
              <a:off x="4772482" y="571156"/>
              <a:ext cx="508200" cy="5081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rIns="29200" tIns="29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5166817" y="1461554"/>
              <a:ext cx="508200" cy="508200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F2F2F2">
                <a:alpha val="89800"/>
              </a:srgbClr>
            </a:solidFill>
            <a:ln cap="flat" cmpd="sng" w="9525">
              <a:solidFill>
                <a:srgbClr val="F2F2F2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98" name="Shape 398"/>
            <p:cNvSpPr txBox="1"/>
            <p:nvPr/>
          </p:nvSpPr>
          <p:spPr>
            <a:xfrm>
              <a:off x="5166817" y="1461554"/>
              <a:ext cx="508200" cy="5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rIns="29200" tIns="29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Shape 399"/>
            <p:cNvSpPr/>
            <p:nvPr/>
          </p:nvSpPr>
          <p:spPr>
            <a:xfrm>
              <a:off x="5561151" y="2338919"/>
              <a:ext cx="508200" cy="508200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F2F2F2">
                <a:alpha val="89800"/>
              </a:srgbClr>
            </a:solidFill>
            <a:ln cap="flat" cmpd="sng" w="9525">
              <a:solidFill>
                <a:srgbClr val="F2F2F2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0" name="Shape 400"/>
            <p:cNvSpPr txBox="1"/>
            <p:nvPr/>
          </p:nvSpPr>
          <p:spPr>
            <a:xfrm>
              <a:off x="5561151" y="2338919"/>
              <a:ext cx="508200" cy="5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rIns="29200" tIns="29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Shape 401"/>
            <p:cNvSpPr/>
            <p:nvPr/>
          </p:nvSpPr>
          <p:spPr>
            <a:xfrm>
              <a:off x="5955487" y="3238003"/>
              <a:ext cx="508200" cy="508200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F2F2F2">
                <a:alpha val="89800"/>
              </a:srgbClr>
            </a:solidFill>
            <a:ln cap="flat" cmpd="sng" w="9525">
              <a:solidFill>
                <a:srgbClr val="F2F2F2">
                  <a:alpha val="89800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2" name="Shape 402"/>
            <p:cNvSpPr txBox="1"/>
            <p:nvPr/>
          </p:nvSpPr>
          <p:spPr>
            <a:xfrm>
              <a:off x="5955487" y="3238003"/>
              <a:ext cx="508200" cy="5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rIns="29200" tIns="29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Shape 408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Shape 409"/>
          <p:cNvSpPr/>
          <p:nvPr/>
        </p:nvSpPr>
        <p:spPr>
          <a:xfrm>
            <a:off x="0" y="304800"/>
            <a:ext cx="4114800" cy="8382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Shape 410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Start a project</a:t>
            </a:r>
          </a:p>
        </p:txBody>
      </p:sp>
      <p:pic>
        <p:nvPicPr>
          <p:cNvPr id="411" name="Shape 4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2" name="Shape 412"/>
          <p:cNvSpPr/>
          <p:nvPr/>
        </p:nvSpPr>
        <p:spPr>
          <a:xfrm>
            <a:off x="762000" y="1524000"/>
            <a:ext cx="8001000" cy="48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platform | customer provides all needed information regarding targeted reference platform. First step is a technical meeting where all relevant points will be commented.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Advice | Arkuda will study the information provided and will advise the most suitable solution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SDK Porting | Arkuda will port SDK to target platform and run set of tests 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 SDK | The customer will receive the SDK’s (API’s, documentation and binary files)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Integration | As desired, customer and/or Arkuda will integrate the media application into the targeted platform and solution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| During integration Arkuda will provide R &amp; D support to secure a smooth process 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4343400" y="609600"/>
            <a:ext cx="1060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6 steps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/>
          <p:nvPr/>
        </p:nvSpPr>
        <p:spPr>
          <a:xfrm>
            <a:off x="0" y="6500832"/>
            <a:ext cx="9144000" cy="357300"/>
          </a:xfrm>
          <a:prstGeom prst="rect">
            <a:avLst/>
          </a:prstGeom>
          <a:solidFill>
            <a:srgbClr val="C7C7C7">
              <a:alpha val="7686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Shape 419"/>
          <p:cNvSpPr/>
          <p:nvPr/>
        </p:nvSpPr>
        <p:spPr>
          <a:xfrm>
            <a:off x="1285850" y="6519469"/>
            <a:ext cx="671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Calibri"/>
              <a:buNone/>
            </a:pPr>
            <a:r>
              <a:rPr b="0" i="0" lang="en-GB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UPnP/DLNA applications</a:t>
            </a:r>
          </a:p>
        </p:txBody>
      </p:sp>
      <p:sp>
        <p:nvSpPr>
          <p:cNvPr id="420" name="Shape 420"/>
          <p:cNvSpPr/>
          <p:nvPr/>
        </p:nvSpPr>
        <p:spPr>
          <a:xfrm>
            <a:off x="0" y="304800"/>
            <a:ext cx="4114800" cy="838200"/>
          </a:xfrm>
          <a:prstGeom prst="rect">
            <a:avLst/>
          </a:prstGeom>
          <a:solidFill>
            <a:srgbClr val="008000">
              <a:alpha val="7686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Shape 421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i="0" lang="en-GB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Arkuda Digital</a:t>
            </a:r>
          </a:p>
        </p:txBody>
      </p:sp>
      <p:pic>
        <p:nvPicPr>
          <p:cNvPr id="422" name="Shape 4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3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Shape 423"/>
          <p:cNvSpPr/>
          <p:nvPr/>
        </p:nvSpPr>
        <p:spPr>
          <a:xfrm>
            <a:off x="609600" y="2057400"/>
            <a:ext cx="8001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Shape 424"/>
          <p:cNvSpPr txBox="1"/>
          <p:nvPr/>
        </p:nvSpPr>
        <p:spPr>
          <a:xfrm>
            <a:off x="4343400" y="609600"/>
            <a:ext cx="186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25000"/>
              <a:buFont typeface="Calibri"/>
              <a:buNone/>
            </a:pPr>
            <a:r>
              <a:rPr b="0" i="0" lang="en-GB" sz="2400" u="none" cap="none" strike="noStrike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The company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0" y="1739575"/>
            <a:ext cx="9144000" cy="44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275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Arkuda Digital is a high-end software company, a global provider of wireless Media Network solutions to Consumer Electronics ODM/OEMs, Cable and Telecom Operators, IPTV and STB solution providers and consumers.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373737"/>
              </a:buClr>
              <a:buSzPct val="25000"/>
              <a:buFont typeface="Calibri"/>
              <a:buNone/>
            </a:pPr>
            <a:r>
              <a:rPr lang="en-GB" sz="180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Arkuda Digital will make an intellectual contribution to your IT projects, as we had experience with companies: Samsung,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Ukrtelekom, U-Media, IMAQLIQ TV, Pocket Book, Fujitsu.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373737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26" name="Shape 4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250" y="3962275"/>
            <a:ext cx="26622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Shape 4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9100" y="5276150"/>
            <a:ext cx="2305500" cy="99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Shape 4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28625" y="3857975"/>
            <a:ext cx="26622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Shape 42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924662" y="5030921"/>
            <a:ext cx="26622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Shape 43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712489" y="3689848"/>
            <a:ext cx="3086399" cy="13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Shape 43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28634" y="5188725"/>
            <a:ext cx="26622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/>
          <p:nvPr/>
        </p:nvSpPr>
        <p:spPr>
          <a:xfrm>
            <a:off x="0" y="6500832"/>
            <a:ext cx="9144000" cy="357300"/>
          </a:xfrm>
          <a:prstGeom prst="rect">
            <a:avLst/>
          </a:prstGeom>
          <a:solidFill>
            <a:srgbClr val="C7C7C7">
              <a:alpha val="7686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Shape 437"/>
          <p:cNvSpPr/>
          <p:nvPr/>
        </p:nvSpPr>
        <p:spPr>
          <a:xfrm>
            <a:off x="1285850" y="6519469"/>
            <a:ext cx="6715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Calibri"/>
              <a:buNone/>
            </a:pPr>
            <a:r>
              <a:rPr b="0" i="0" lang="en-GB" sz="1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UPnP/DLNA applications</a:t>
            </a:r>
          </a:p>
        </p:txBody>
      </p:sp>
      <p:sp>
        <p:nvSpPr>
          <p:cNvPr id="438" name="Shape 438"/>
          <p:cNvSpPr/>
          <p:nvPr/>
        </p:nvSpPr>
        <p:spPr>
          <a:xfrm>
            <a:off x="0" y="357175"/>
            <a:ext cx="4626600" cy="709500"/>
          </a:xfrm>
          <a:prstGeom prst="rect">
            <a:avLst/>
          </a:prstGeom>
          <a:solidFill>
            <a:srgbClr val="008000">
              <a:alpha val="7686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Shape 439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0" name="Shape 4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3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Shape 441"/>
          <p:cNvSpPr txBox="1"/>
          <p:nvPr/>
        </p:nvSpPr>
        <p:spPr>
          <a:xfrm>
            <a:off x="0" y="326600"/>
            <a:ext cx="46266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Our contacts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215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Shape 442"/>
          <p:cNvSpPr/>
          <p:nvPr/>
        </p:nvSpPr>
        <p:spPr>
          <a:xfrm>
            <a:off x="533400" y="1524000"/>
            <a:ext cx="4343400" cy="45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244 5th Ave # 1564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York, NY 10001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R&amp;D center: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121, Saksaganskogo Street, office 8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Kyiv  01032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Ukraine 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address: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Sales: 	</a:t>
            </a:r>
            <a:r>
              <a:rPr b="0" i="0" lang="en-GB" sz="18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0" i="0" lang="en-GB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sales@arkudadigital.com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General: </a:t>
            </a:r>
            <a:r>
              <a:rPr b="0" i="0" lang="en-GB" sz="18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b="0" i="0" lang="en-GB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info@arkudadigital.com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Support:  </a:t>
            </a:r>
            <a:r>
              <a:rPr b="0" i="0" lang="en-GB" sz="18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b="0" i="0" lang="en-GB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support@arkudadigital.com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4876800" y="5105400"/>
            <a:ext cx="3657600" cy="8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Cell:</a:t>
            </a: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+38(067) 402 11 37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</a:t>
            </a: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+1(415)692-5417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Fax: </a:t>
            </a:r>
            <a:r>
              <a:rPr b="0" i="0" lang="en-GB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+1(212) 591 60 35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</p:txBody>
      </p:sp>
      <p:sp>
        <p:nvSpPr>
          <p:cNvPr id="167" name="Shape 167"/>
          <p:cNvSpPr/>
          <p:nvPr/>
        </p:nvSpPr>
        <p:spPr>
          <a:xfrm>
            <a:off x="0" y="357165"/>
            <a:ext cx="3352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3352800" y="533400"/>
            <a:ext cx="218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Sharing media</a:t>
            </a: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00200" y="1752600"/>
            <a:ext cx="5181600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>
            <p:ph idx="1" type="body"/>
          </p:nvPr>
        </p:nvSpPr>
        <p:spPr>
          <a:xfrm>
            <a:off x="457200" y="12991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buClr>
                <a:srgbClr val="008000"/>
              </a:buClr>
              <a:buSzPct val="25000"/>
              <a:buFont typeface="Arial"/>
              <a:buNone/>
            </a:pPr>
            <a:r>
              <a:rPr b="1" i="0" lang="en-GB" sz="4800" u="none" cap="none" strike="noStrike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Sharing Makes Life Beautiful!</a:t>
            </a:r>
          </a:p>
        </p:txBody>
      </p:sp>
      <p:pic>
        <p:nvPicPr>
          <p:cNvPr id="449" name="Shape 4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3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Shape 450"/>
          <p:cNvSpPr/>
          <p:nvPr/>
        </p:nvSpPr>
        <p:spPr>
          <a:xfrm>
            <a:off x="0" y="6500832"/>
            <a:ext cx="9144000" cy="357300"/>
          </a:xfrm>
          <a:prstGeom prst="rect">
            <a:avLst/>
          </a:prstGeom>
          <a:solidFill>
            <a:srgbClr val="C7C7C7">
              <a:alpha val="7686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7F7F7F"/>
              </a:buClr>
              <a:buSzPct val="25000"/>
              <a:buFont typeface="Calibri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UPnP/DLNA applications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0" y="357165"/>
            <a:ext cx="3352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/>
        </p:nvSpPr>
        <p:spPr>
          <a:xfrm>
            <a:off x="3352800" y="533400"/>
            <a:ext cx="218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Sharing media</a:t>
            </a:r>
          </a:p>
        </p:txBody>
      </p:sp>
      <p:pic>
        <p:nvPicPr>
          <p:cNvPr id="182" name="Shape 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0" y="1600200"/>
            <a:ext cx="33528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57400" y="3124200"/>
            <a:ext cx="47244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 txBox="1"/>
          <p:nvPr/>
        </p:nvSpPr>
        <p:spPr>
          <a:xfrm>
            <a:off x="381000" y="1828800"/>
            <a:ext cx="74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57200" y="3581400"/>
            <a:ext cx="1405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Video/Movie</a:t>
            </a: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09800" y="4953000"/>
            <a:ext cx="33528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/>
        </p:nvSpPr>
        <p:spPr>
          <a:xfrm>
            <a:off x="457200" y="5257800"/>
            <a:ext cx="74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Photo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0" y="357165"/>
            <a:ext cx="3352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pic>
        <p:nvPicPr>
          <p:cNvPr id="196" name="Shape 1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/>
        </p:nvSpPr>
        <p:spPr>
          <a:xfrm>
            <a:off x="3352800" y="533400"/>
            <a:ext cx="218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Sharing media</a:t>
            </a:r>
          </a:p>
        </p:txBody>
      </p:sp>
      <p:grpSp>
        <p:nvGrpSpPr>
          <p:cNvPr id="198" name="Shape 198"/>
          <p:cNvGrpSpPr/>
          <p:nvPr/>
        </p:nvGrpSpPr>
        <p:grpSpPr>
          <a:xfrm>
            <a:off x="2672766" y="1981554"/>
            <a:ext cx="3740435" cy="3700242"/>
            <a:chOff x="996366" y="355"/>
            <a:chExt cx="3740435" cy="3700242"/>
          </a:xfrm>
        </p:grpSpPr>
        <p:sp>
          <p:nvSpPr>
            <p:cNvPr id="199" name="Shape 199"/>
            <p:cNvSpPr/>
            <p:nvPr/>
          </p:nvSpPr>
          <p:spPr>
            <a:xfrm>
              <a:off x="3341201" y="274309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3341201" y="274309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25" lIns="36825" rIns="36825" tIns="3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9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Device to device</a:t>
              </a:r>
            </a:p>
          </p:txBody>
        </p:sp>
        <p:sp>
          <p:nvSpPr>
            <p:cNvPr id="201" name="Shape 201"/>
            <p:cNvSpPr/>
            <p:nvPr/>
          </p:nvSpPr>
          <p:spPr>
            <a:xfrm>
              <a:off x="1217933" y="354"/>
              <a:ext cx="3297300" cy="3297300"/>
            </a:xfrm>
            <a:custGeom>
              <a:pathLst>
                <a:path extrusionOk="0" h="120000" w="120000">
                  <a:moveTo>
                    <a:pt x="113390" y="60821"/>
                  </a:moveTo>
                  <a:cubicBezTo>
                    <a:pt x="113150" y="76403"/>
                    <a:pt x="106116" y="91102"/>
                    <a:pt x="94132" y="101063"/>
                  </a:cubicBezTo>
                  <a:lnTo>
                    <a:pt x="97502" y="106667"/>
                  </a:lnTo>
                  <a:lnTo>
                    <a:pt x="84968" y="101515"/>
                  </a:lnTo>
                  <a:lnTo>
                    <a:pt x="85592" y="86863"/>
                  </a:lnTo>
                  <a:lnTo>
                    <a:pt x="88954" y="92454"/>
                  </a:lnTo>
                  <a:cubicBezTo>
                    <a:pt x="98030" y="84357"/>
                    <a:pt x="103301" y="72830"/>
                    <a:pt x="103488" y="60669"/>
                  </a:cubicBezTo>
                  <a:close/>
                </a:path>
              </a:pathLst>
            </a:custGeom>
            <a:gradFill>
              <a:gsLst>
                <a:gs pos="0">
                  <a:srgbClr val="757575"/>
                </a:gs>
                <a:gs pos="80000">
                  <a:srgbClr val="9A9A9A"/>
                </a:gs>
                <a:gs pos="100000">
                  <a:srgbClr val="9B9B9B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2168783" y="2304997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3" name="Shape 203"/>
            <p:cNvSpPr txBox="1"/>
            <p:nvPr/>
          </p:nvSpPr>
          <p:spPr>
            <a:xfrm>
              <a:off x="2168783" y="2304997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25" lIns="36825" rIns="36825" tIns="3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9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Room to room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1217933" y="354"/>
              <a:ext cx="3297300" cy="3297300"/>
            </a:xfrm>
            <a:custGeom>
              <a:pathLst>
                <a:path extrusionOk="0" h="120000" w="120000">
                  <a:moveTo>
                    <a:pt x="32479" y="105758"/>
                  </a:moveTo>
                  <a:cubicBezTo>
                    <a:pt x="19125" y="97727"/>
                    <a:pt x="9946" y="84262"/>
                    <a:pt x="7349" y="68897"/>
                  </a:cubicBezTo>
                  <a:lnTo>
                    <a:pt x="811" y="68998"/>
                  </a:lnTo>
                  <a:lnTo>
                    <a:pt x="11560" y="60745"/>
                  </a:lnTo>
                  <a:lnTo>
                    <a:pt x="23917" y="68642"/>
                  </a:lnTo>
                  <a:lnTo>
                    <a:pt x="17394" y="68743"/>
                  </a:lnTo>
                  <a:cubicBezTo>
                    <a:pt x="19839" y="80657"/>
                    <a:pt x="27161" y="91003"/>
                    <a:pt x="37583" y="97271"/>
                  </a:cubicBezTo>
                  <a:close/>
                </a:path>
              </a:pathLst>
            </a:custGeom>
            <a:gradFill>
              <a:gsLst>
                <a:gs pos="0">
                  <a:srgbClr val="868686"/>
                </a:gs>
                <a:gs pos="80000">
                  <a:srgbClr val="B0B0B0"/>
                </a:gs>
                <a:gs pos="100000">
                  <a:srgbClr val="B0B0B0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996366" y="274309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" name="Shape 206"/>
            <p:cNvSpPr txBox="1"/>
            <p:nvPr/>
          </p:nvSpPr>
          <p:spPr>
            <a:xfrm>
              <a:off x="996366" y="274309"/>
              <a:ext cx="1395600" cy="139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825" lIns="36825" rIns="36825" tIns="36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9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Moment to Moment</a:t>
              </a:r>
            </a:p>
          </p:txBody>
        </p:sp>
        <p:sp>
          <p:nvSpPr>
            <p:cNvPr id="207" name="Shape 207"/>
            <p:cNvSpPr/>
            <p:nvPr/>
          </p:nvSpPr>
          <p:spPr>
            <a:xfrm>
              <a:off x="1217933" y="354"/>
              <a:ext cx="3297300" cy="3297300"/>
            </a:xfrm>
            <a:custGeom>
              <a:pathLst>
                <a:path extrusionOk="0" h="120000" w="120000">
                  <a:moveTo>
                    <a:pt x="41277" y="9993"/>
                  </a:moveTo>
                  <a:lnTo>
                    <a:pt x="41277" y="9993"/>
                  </a:lnTo>
                  <a:cubicBezTo>
                    <a:pt x="50749" y="6446"/>
                    <a:pt x="61034" y="5663"/>
                    <a:pt x="70933" y="7734"/>
                  </a:cubicBezTo>
                  <a:lnTo>
                    <a:pt x="73226" y="1610"/>
                  </a:lnTo>
                  <a:lnTo>
                    <a:pt x="76986" y="14630"/>
                  </a:lnTo>
                  <a:lnTo>
                    <a:pt x="65123" y="23252"/>
                  </a:lnTo>
                  <a:lnTo>
                    <a:pt x="67411" y="17142"/>
                  </a:lnTo>
                  <a:lnTo>
                    <a:pt x="67411" y="17142"/>
                  </a:lnTo>
                  <a:cubicBezTo>
                    <a:pt x="59802" y="15826"/>
                    <a:pt x="51981" y="16560"/>
                    <a:pt x="44749" y="19267"/>
                  </a:cubicBezTo>
                  <a:close/>
                </a:path>
              </a:pathLst>
            </a:custGeom>
            <a:gradFill>
              <a:gsLst>
                <a:gs pos="0">
                  <a:srgbClr val="969696"/>
                </a:gs>
                <a:gs pos="80000">
                  <a:srgbClr val="C5C5C5"/>
                </a:gs>
                <a:gs pos="100000">
                  <a:srgbClr val="C6C6C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0" y="357165"/>
            <a:ext cx="3352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3352800" y="533400"/>
            <a:ext cx="218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Sharing media</a:t>
            </a:r>
          </a:p>
        </p:txBody>
      </p:sp>
      <p:sp>
        <p:nvSpPr>
          <p:cNvPr id="218" name="Shape 218"/>
          <p:cNvSpPr/>
          <p:nvPr/>
        </p:nvSpPr>
        <p:spPr>
          <a:xfrm>
            <a:off x="381000" y="2209800"/>
            <a:ext cx="8382000" cy="42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1800" cap="none">
                <a:solidFill>
                  <a:srgbClr val="165A18"/>
                </a:solidFill>
                <a:latin typeface="Calibri"/>
                <a:ea typeface="Calibri"/>
                <a:cs typeface="Calibri"/>
                <a:sym typeface="Calibri"/>
              </a:rPr>
              <a:t>STEP  1  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1800" cap="none">
                <a:solidFill>
                  <a:srgbClr val="165A18"/>
                </a:solidFill>
                <a:latin typeface="Calibri"/>
                <a:ea typeface="Calibri"/>
                <a:cs typeface="Calibri"/>
                <a:sym typeface="Calibri"/>
              </a:rPr>
              <a:t>STEP  2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1800" cap="none">
                <a:solidFill>
                  <a:srgbClr val="165A18"/>
                </a:solidFill>
                <a:latin typeface="Calibri"/>
                <a:ea typeface="Calibri"/>
                <a:cs typeface="Calibri"/>
                <a:sym typeface="Calibri"/>
              </a:rPr>
              <a:t>STEP 3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800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4114800" y="2057400"/>
            <a:ext cx="39624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 network devices connect, discover and communicate with each other over a home network. Make sure you have Wi-Fi or local connection.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4">
            <a:alphaModFix/>
          </a:blip>
          <a:srcRect b="34941" l="35164" r="49668" t="16380"/>
          <a:stretch/>
        </p:blipFill>
        <p:spPr>
          <a:xfrm>
            <a:off x="1447800" y="1981200"/>
            <a:ext cx="11430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95400" y="4343400"/>
            <a:ext cx="2468400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 txBox="1"/>
          <p:nvPr/>
        </p:nvSpPr>
        <p:spPr>
          <a:xfrm>
            <a:off x="4191000" y="4800600"/>
            <a:ext cx="4191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you have UPnP/DLNA/Allshare compatible devices in-house within the same network.</a:t>
            </a: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3352800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/>
        </p:nvSpPr>
        <p:spPr>
          <a:xfrm>
            <a:off x="4191000" y="3429000"/>
            <a:ext cx="4038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reliable media network solutions  for easy &amp; fast integration, stable performance, and very good user experience.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0" y="357165"/>
            <a:ext cx="3352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/>
        </p:nvSpPr>
        <p:spPr>
          <a:xfrm>
            <a:off x="3352800" y="533400"/>
            <a:ext cx="226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GB" sz="24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</a:t>
            </a:r>
            <a:r>
              <a:rPr lang="en-GB" sz="240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Quality factors</a:t>
            </a:r>
          </a:p>
        </p:txBody>
      </p:sp>
      <p:grpSp>
        <p:nvGrpSpPr>
          <p:cNvPr id="235" name="Shape 235"/>
          <p:cNvGrpSpPr/>
          <p:nvPr/>
        </p:nvGrpSpPr>
        <p:grpSpPr>
          <a:xfrm>
            <a:off x="2394387" y="1252709"/>
            <a:ext cx="4870395" cy="5143390"/>
            <a:chOff x="1403787" y="-195090"/>
            <a:chExt cx="4870395" cy="5143390"/>
          </a:xfrm>
        </p:grpSpPr>
        <p:sp>
          <p:nvSpPr>
            <p:cNvPr id="236" name="Shape 236"/>
            <p:cNvSpPr/>
            <p:nvPr/>
          </p:nvSpPr>
          <p:spPr>
            <a:xfrm>
              <a:off x="3083559" y="2080259"/>
              <a:ext cx="2796600" cy="2542500"/>
            </a:xfrm>
            <a:custGeom>
              <a:pathLst>
                <a:path extrusionOk="0" h="120000" w="120000">
                  <a:moveTo>
                    <a:pt x="85748" y="19132"/>
                  </a:moveTo>
                  <a:lnTo>
                    <a:pt x="93813" y="10778"/>
                  </a:lnTo>
                  <a:lnTo>
                    <a:pt x="101670" y="17225"/>
                  </a:lnTo>
                  <a:lnTo>
                    <a:pt x="96689" y="28109"/>
                  </a:lnTo>
                  <a:lnTo>
                    <a:pt x="96689" y="28109"/>
                  </a:lnTo>
                  <a:cubicBezTo>
                    <a:pt x="101120" y="32983"/>
                    <a:pt x="104489" y="38688"/>
                    <a:pt x="106590" y="44876"/>
                  </a:cubicBezTo>
                  <a:lnTo>
                    <a:pt x="117665" y="44617"/>
                  </a:lnTo>
                  <a:lnTo>
                    <a:pt x="119397" y="54220"/>
                  </a:lnTo>
                  <a:lnTo>
                    <a:pt x="109070" y="58630"/>
                  </a:lnTo>
                  <a:cubicBezTo>
                    <a:pt x="109260" y="65148"/>
                    <a:pt x="108090" y="71636"/>
                    <a:pt x="105631" y="77697"/>
                  </a:cubicBezTo>
                  <a:lnTo>
                    <a:pt x="113733" y="86007"/>
                  </a:lnTo>
                  <a:lnTo>
                    <a:pt x="108687" y="94553"/>
                  </a:lnTo>
                  <a:lnTo>
                    <a:pt x="98490" y="89791"/>
                  </a:lnTo>
                  <a:cubicBezTo>
                    <a:pt x="94351" y="94904"/>
                    <a:pt x="89190" y="99139"/>
                    <a:pt x="83321" y="102237"/>
                  </a:cubicBezTo>
                  <a:lnTo>
                    <a:pt x="84850" y="114305"/>
                  </a:lnTo>
                  <a:lnTo>
                    <a:pt x="75089" y="117779"/>
                  </a:lnTo>
                  <a:lnTo>
                    <a:pt x="69900" y="107013"/>
                  </a:lnTo>
                  <a:cubicBezTo>
                    <a:pt x="63368" y="108328"/>
                    <a:pt x="56631" y="108328"/>
                    <a:pt x="50099" y="107013"/>
                  </a:cubicBezTo>
                  <a:lnTo>
                    <a:pt x="44910" y="117779"/>
                  </a:lnTo>
                  <a:lnTo>
                    <a:pt x="35149" y="114305"/>
                  </a:lnTo>
                  <a:lnTo>
                    <a:pt x="36678" y="102237"/>
                  </a:lnTo>
                  <a:lnTo>
                    <a:pt x="36678" y="102237"/>
                  </a:lnTo>
                  <a:cubicBezTo>
                    <a:pt x="30809" y="99139"/>
                    <a:pt x="25648" y="94904"/>
                    <a:pt x="21509" y="89791"/>
                  </a:cubicBezTo>
                  <a:lnTo>
                    <a:pt x="11312" y="94553"/>
                  </a:lnTo>
                  <a:lnTo>
                    <a:pt x="6266" y="86007"/>
                  </a:lnTo>
                  <a:lnTo>
                    <a:pt x="14368" y="77697"/>
                  </a:lnTo>
                  <a:cubicBezTo>
                    <a:pt x="11909" y="71636"/>
                    <a:pt x="10739" y="65148"/>
                    <a:pt x="10929" y="58630"/>
                  </a:cubicBezTo>
                  <a:lnTo>
                    <a:pt x="602" y="54220"/>
                  </a:lnTo>
                  <a:lnTo>
                    <a:pt x="2334" y="44617"/>
                  </a:lnTo>
                  <a:lnTo>
                    <a:pt x="13409" y="44876"/>
                  </a:lnTo>
                  <a:cubicBezTo>
                    <a:pt x="15510" y="38688"/>
                    <a:pt x="18879" y="32983"/>
                    <a:pt x="23310" y="28109"/>
                  </a:cubicBezTo>
                  <a:lnTo>
                    <a:pt x="18329" y="17225"/>
                  </a:lnTo>
                  <a:lnTo>
                    <a:pt x="26186" y="10778"/>
                  </a:lnTo>
                  <a:lnTo>
                    <a:pt x="34251" y="19132"/>
                  </a:lnTo>
                  <a:lnTo>
                    <a:pt x="34251" y="19132"/>
                  </a:lnTo>
                  <a:cubicBezTo>
                    <a:pt x="39929" y="15712"/>
                    <a:pt x="46260" y="13459"/>
                    <a:pt x="52858" y="12510"/>
                  </a:cubicBezTo>
                  <a:lnTo>
                    <a:pt x="54782" y="510"/>
                  </a:lnTo>
                  <a:lnTo>
                    <a:pt x="65217" y="510"/>
                  </a:lnTo>
                  <a:lnTo>
                    <a:pt x="67141" y="12510"/>
                  </a:lnTo>
                  <a:lnTo>
                    <a:pt x="67141" y="12510"/>
                  </a:lnTo>
                  <a:cubicBezTo>
                    <a:pt x="73739" y="13459"/>
                    <a:pt x="80070" y="15712"/>
                    <a:pt x="85748" y="19132"/>
                  </a:cubicBezTo>
                  <a:close/>
                </a:path>
              </a:pathLst>
            </a:cu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" name="Shape 237"/>
            <p:cNvSpPr txBox="1"/>
            <p:nvPr/>
          </p:nvSpPr>
          <p:spPr>
            <a:xfrm>
              <a:off x="3083559" y="2080259"/>
              <a:ext cx="2796600" cy="254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35550" rIns="35550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Great User experience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1536699" y="1327908"/>
              <a:ext cx="2238300" cy="2151900"/>
            </a:xfrm>
            <a:custGeom>
              <a:pathLst>
                <a:path extrusionOk="0" h="120000" w="120000">
                  <a:moveTo>
                    <a:pt x="90282" y="30392"/>
                  </a:moveTo>
                  <a:lnTo>
                    <a:pt x="107172" y="24625"/>
                  </a:lnTo>
                  <a:lnTo>
                    <a:pt x="113856" y="36014"/>
                  </a:lnTo>
                  <a:lnTo>
                    <a:pt x="101205" y="49004"/>
                  </a:lnTo>
                  <a:cubicBezTo>
                    <a:pt x="103191" y="56204"/>
                    <a:pt x="103191" y="63795"/>
                    <a:pt x="101205" y="70995"/>
                  </a:cubicBezTo>
                  <a:lnTo>
                    <a:pt x="113856" y="83985"/>
                  </a:lnTo>
                  <a:lnTo>
                    <a:pt x="107172" y="95374"/>
                  </a:lnTo>
                  <a:lnTo>
                    <a:pt x="90282" y="89607"/>
                  </a:lnTo>
                  <a:cubicBezTo>
                    <a:pt x="84936" y="94898"/>
                    <a:pt x="78254" y="98693"/>
                    <a:pt x="70923" y="100602"/>
                  </a:cubicBezTo>
                  <a:lnTo>
                    <a:pt x="66855" y="118602"/>
                  </a:lnTo>
                  <a:lnTo>
                    <a:pt x="53144" y="118602"/>
                  </a:lnTo>
                  <a:lnTo>
                    <a:pt x="49076" y="100602"/>
                  </a:lnTo>
                  <a:lnTo>
                    <a:pt x="49076" y="100602"/>
                  </a:lnTo>
                  <a:cubicBezTo>
                    <a:pt x="41745" y="98693"/>
                    <a:pt x="35063" y="94898"/>
                    <a:pt x="29717" y="89607"/>
                  </a:cubicBezTo>
                  <a:lnTo>
                    <a:pt x="12827" y="95374"/>
                  </a:lnTo>
                  <a:lnTo>
                    <a:pt x="6143" y="83985"/>
                  </a:lnTo>
                  <a:lnTo>
                    <a:pt x="18794" y="70995"/>
                  </a:lnTo>
                  <a:cubicBezTo>
                    <a:pt x="16808" y="63795"/>
                    <a:pt x="16808" y="56204"/>
                    <a:pt x="18794" y="49004"/>
                  </a:cubicBezTo>
                  <a:lnTo>
                    <a:pt x="6143" y="36014"/>
                  </a:lnTo>
                  <a:lnTo>
                    <a:pt x="12827" y="24625"/>
                  </a:lnTo>
                  <a:lnTo>
                    <a:pt x="29717" y="30392"/>
                  </a:lnTo>
                  <a:lnTo>
                    <a:pt x="29717" y="30392"/>
                  </a:lnTo>
                  <a:cubicBezTo>
                    <a:pt x="35063" y="25101"/>
                    <a:pt x="41745" y="21306"/>
                    <a:pt x="49076" y="19397"/>
                  </a:cubicBezTo>
                  <a:lnTo>
                    <a:pt x="53144" y="1397"/>
                  </a:lnTo>
                  <a:lnTo>
                    <a:pt x="66855" y="1397"/>
                  </a:lnTo>
                  <a:lnTo>
                    <a:pt x="70923" y="19397"/>
                  </a:lnTo>
                  <a:cubicBezTo>
                    <a:pt x="78254" y="21306"/>
                    <a:pt x="84936" y="25101"/>
                    <a:pt x="90282" y="30392"/>
                  </a:cubicBezTo>
                  <a:close/>
                </a:path>
              </a:pathLst>
            </a:cu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" name="Shape 239"/>
            <p:cNvSpPr txBox="1"/>
            <p:nvPr/>
          </p:nvSpPr>
          <p:spPr>
            <a:xfrm>
              <a:off x="1536699" y="1327908"/>
              <a:ext cx="2238300" cy="215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rIns="17775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Stable performance</a:t>
              </a:r>
            </a:p>
          </p:txBody>
        </p:sp>
        <p:sp>
          <p:nvSpPr>
            <p:cNvPr id="240" name="Shape 240"/>
            <p:cNvSpPr/>
            <p:nvPr/>
          </p:nvSpPr>
          <p:spPr>
            <a:xfrm rot="-900029">
              <a:off x="2766950" y="203600"/>
              <a:ext cx="1811633" cy="1811633"/>
            </a:xfrm>
            <a:custGeom>
              <a:pathLst>
                <a:path extrusionOk="0" h="120000" w="120000">
                  <a:moveTo>
                    <a:pt x="89789" y="30392"/>
                  </a:moveTo>
                  <a:lnTo>
                    <a:pt x="107493" y="25057"/>
                  </a:lnTo>
                  <a:lnTo>
                    <a:pt x="114008" y="36340"/>
                  </a:lnTo>
                  <a:lnTo>
                    <a:pt x="100535" y="49004"/>
                  </a:lnTo>
                  <a:cubicBezTo>
                    <a:pt x="102488" y="56204"/>
                    <a:pt x="102488" y="63795"/>
                    <a:pt x="100535" y="70995"/>
                  </a:cubicBezTo>
                  <a:lnTo>
                    <a:pt x="114008" y="83659"/>
                  </a:lnTo>
                  <a:lnTo>
                    <a:pt x="107493" y="94942"/>
                  </a:lnTo>
                  <a:lnTo>
                    <a:pt x="89789" y="89607"/>
                  </a:lnTo>
                  <a:lnTo>
                    <a:pt x="89789" y="89607"/>
                  </a:lnTo>
                  <a:cubicBezTo>
                    <a:pt x="84530" y="94898"/>
                    <a:pt x="77957" y="98693"/>
                    <a:pt x="70745" y="100602"/>
                  </a:cubicBezTo>
                  <a:lnTo>
                    <a:pt x="66514" y="118602"/>
                  </a:lnTo>
                  <a:lnTo>
                    <a:pt x="53485" y="118602"/>
                  </a:lnTo>
                  <a:lnTo>
                    <a:pt x="49254" y="100602"/>
                  </a:lnTo>
                  <a:lnTo>
                    <a:pt x="49254" y="100602"/>
                  </a:lnTo>
                  <a:cubicBezTo>
                    <a:pt x="42042" y="98693"/>
                    <a:pt x="35469" y="94898"/>
                    <a:pt x="30210" y="89607"/>
                  </a:cubicBezTo>
                  <a:lnTo>
                    <a:pt x="12506" y="94942"/>
                  </a:lnTo>
                  <a:lnTo>
                    <a:pt x="5991" y="83659"/>
                  </a:lnTo>
                  <a:lnTo>
                    <a:pt x="19464" y="70995"/>
                  </a:lnTo>
                  <a:lnTo>
                    <a:pt x="19464" y="70995"/>
                  </a:lnTo>
                  <a:cubicBezTo>
                    <a:pt x="17511" y="63795"/>
                    <a:pt x="17511" y="56204"/>
                    <a:pt x="19464" y="49004"/>
                  </a:cubicBezTo>
                  <a:lnTo>
                    <a:pt x="5991" y="36340"/>
                  </a:lnTo>
                  <a:lnTo>
                    <a:pt x="12506" y="25057"/>
                  </a:lnTo>
                  <a:lnTo>
                    <a:pt x="30210" y="30392"/>
                  </a:lnTo>
                  <a:lnTo>
                    <a:pt x="30210" y="30392"/>
                  </a:lnTo>
                  <a:cubicBezTo>
                    <a:pt x="35469" y="25101"/>
                    <a:pt x="42042" y="21306"/>
                    <a:pt x="49254" y="19397"/>
                  </a:cubicBezTo>
                  <a:lnTo>
                    <a:pt x="53485" y="1397"/>
                  </a:lnTo>
                  <a:lnTo>
                    <a:pt x="66514" y="1397"/>
                  </a:lnTo>
                  <a:lnTo>
                    <a:pt x="70745" y="19397"/>
                  </a:lnTo>
                  <a:lnTo>
                    <a:pt x="70745" y="19397"/>
                  </a:lnTo>
                  <a:cubicBezTo>
                    <a:pt x="77957" y="21306"/>
                    <a:pt x="84530" y="25101"/>
                    <a:pt x="89789" y="30392"/>
                  </a:cubicBezTo>
                  <a:close/>
                </a:path>
              </a:pathLst>
            </a:custGeom>
            <a:gradFill>
              <a:gsLst>
                <a:gs pos="0">
                  <a:srgbClr val="A2A2A2"/>
                </a:gs>
                <a:gs pos="80000">
                  <a:srgbClr val="D5D5D5"/>
                </a:gs>
                <a:gs pos="100000">
                  <a:srgbClr val="D6D6D6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1" name="Shape 241"/>
            <p:cNvSpPr txBox="1"/>
            <p:nvPr/>
          </p:nvSpPr>
          <p:spPr>
            <a:xfrm rot="-899477">
              <a:off x="3164288" y="601043"/>
              <a:ext cx="1017117" cy="10171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rIns="17775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GB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Fast integration</a:t>
              </a:r>
            </a:p>
          </p:txBody>
        </p:sp>
        <p:sp>
          <p:nvSpPr>
            <p:cNvPr id="242" name="Shape 242"/>
            <p:cNvSpPr/>
            <p:nvPr/>
          </p:nvSpPr>
          <p:spPr>
            <a:xfrm>
              <a:off x="3019783" y="1693900"/>
              <a:ext cx="3254400" cy="3254400"/>
            </a:xfrm>
            <a:custGeom>
              <a:pathLst>
                <a:path extrusionOk="0" h="120000" w="120000">
                  <a:moveTo>
                    <a:pt x="54140" y="4056"/>
                  </a:moveTo>
                  <a:lnTo>
                    <a:pt x="54140" y="4056"/>
                  </a:lnTo>
                  <a:cubicBezTo>
                    <a:pt x="77358" y="1624"/>
                    <a:pt x="99666" y="13787"/>
                    <a:pt x="110199" y="34622"/>
                  </a:cubicBezTo>
                  <a:cubicBezTo>
                    <a:pt x="120731" y="55456"/>
                    <a:pt x="117300" y="80631"/>
                    <a:pt x="101576" y="97887"/>
                  </a:cubicBezTo>
                  <a:lnTo>
                    <a:pt x="104123" y="100626"/>
                  </a:lnTo>
                  <a:lnTo>
                    <a:pt x="96392" y="99129"/>
                  </a:lnTo>
                  <a:lnTo>
                    <a:pt x="95184" y="91014"/>
                  </a:lnTo>
                  <a:lnTo>
                    <a:pt x="97731" y="93752"/>
                  </a:lnTo>
                  <a:cubicBezTo>
                    <a:pt x="111682" y="78156"/>
                    <a:pt x="114601" y="55583"/>
                    <a:pt x="105074" y="36951"/>
                  </a:cubicBezTo>
                  <a:cubicBezTo>
                    <a:pt x="95547" y="18320"/>
                    <a:pt x="75538" y="7470"/>
                    <a:pt x="54726" y="9650"/>
                  </a:cubicBezTo>
                  <a:close/>
                </a:path>
              </a:pathLst>
            </a:custGeom>
            <a:gradFill>
              <a:gsLst>
                <a:gs pos="0">
                  <a:srgbClr val="ADADAD"/>
                </a:gs>
                <a:gs pos="80000">
                  <a:srgbClr val="E3E3E3"/>
                </a:gs>
                <a:gs pos="100000">
                  <a:srgbClr val="E4E4E4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1403787" y="1068316"/>
              <a:ext cx="2364600" cy="2364599"/>
            </a:xfrm>
            <a:custGeom>
              <a:pathLst>
                <a:path extrusionOk="0" h="120000" w="120000">
                  <a:moveTo>
                    <a:pt x="38834" y="9410"/>
                  </a:moveTo>
                  <a:lnTo>
                    <a:pt x="41822" y="16552"/>
                  </a:lnTo>
                  <a:lnTo>
                    <a:pt x="41822" y="16552"/>
                  </a:lnTo>
                  <a:cubicBezTo>
                    <a:pt x="23032" y="24414"/>
                    <a:pt x="11425" y="43464"/>
                    <a:pt x="13054" y="63767"/>
                  </a:cubicBezTo>
                  <a:lnTo>
                    <a:pt x="18064" y="62671"/>
                  </a:lnTo>
                  <a:lnTo>
                    <a:pt x="10211" y="70899"/>
                  </a:lnTo>
                  <a:lnTo>
                    <a:pt x="417" y="66534"/>
                  </a:lnTo>
                  <a:lnTo>
                    <a:pt x="5431" y="65436"/>
                  </a:lnTo>
                  <a:lnTo>
                    <a:pt x="5431" y="65436"/>
                  </a:lnTo>
                  <a:cubicBezTo>
                    <a:pt x="3041" y="41449"/>
                    <a:pt x="16596" y="18714"/>
                    <a:pt x="38834" y="9410"/>
                  </a:cubicBezTo>
                  <a:close/>
                </a:path>
              </a:pathLst>
            </a:custGeom>
            <a:gradFill>
              <a:gsLst>
                <a:gs pos="0">
                  <a:srgbClr val="ADADAD"/>
                </a:gs>
                <a:gs pos="80000">
                  <a:srgbClr val="E3E3E3"/>
                </a:gs>
                <a:gs pos="100000">
                  <a:srgbClr val="E4E4E4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2347881" y="-195090"/>
              <a:ext cx="2549399" cy="2549400"/>
            </a:xfrm>
            <a:custGeom>
              <a:pathLst>
                <a:path extrusionOk="0" h="120000" w="120000">
                  <a:moveTo>
                    <a:pt x="4985" y="64680"/>
                  </a:moveTo>
                  <a:lnTo>
                    <a:pt x="4985" y="64680"/>
                  </a:lnTo>
                  <a:cubicBezTo>
                    <a:pt x="3682" y="49360"/>
                    <a:pt x="8826" y="34190"/>
                    <a:pt x="19179" y="22822"/>
                  </a:cubicBezTo>
                  <a:lnTo>
                    <a:pt x="16020" y="19255"/>
                  </a:lnTo>
                  <a:lnTo>
                    <a:pt x="25770" y="21357"/>
                  </a:lnTo>
                  <a:lnTo>
                    <a:pt x="27129" y="31797"/>
                  </a:lnTo>
                  <a:lnTo>
                    <a:pt x="23972" y="28233"/>
                  </a:lnTo>
                  <a:lnTo>
                    <a:pt x="23972" y="28233"/>
                  </a:lnTo>
                  <a:cubicBezTo>
                    <a:pt x="15303" y="38064"/>
                    <a:pt x="11029" y="51011"/>
                    <a:pt x="12140" y="64071"/>
                  </a:cubicBezTo>
                  <a:close/>
                </a:path>
              </a:pathLst>
            </a:custGeom>
            <a:gradFill>
              <a:gsLst>
                <a:gs pos="0">
                  <a:srgbClr val="ADADAD"/>
                </a:gs>
                <a:gs pos="80000">
                  <a:srgbClr val="E3E3E3"/>
                </a:gs>
                <a:gs pos="100000">
                  <a:srgbClr val="E4E4E4"/>
                </a:gs>
              </a:gsLst>
              <a:lin ang="16200038" scaled="0"/>
            </a:gra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Shape 250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Shape 251"/>
          <p:cNvSpPr/>
          <p:nvPr/>
        </p:nvSpPr>
        <p:spPr>
          <a:xfrm>
            <a:off x="0" y="357165"/>
            <a:ext cx="3733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Solutions for</a:t>
            </a:r>
          </a:p>
        </p:txBody>
      </p:sp>
      <p:pic>
        <p:nvPicPr>
          <p:cNvPr id="253" name="Shape 2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Shape 254"/>
          <p:cNvSpPr txBox="1"/>
          <p:nvPr/>
        </p:nvSpPr>
        <p:spPr>
          <a:xfrm>
            <a:off x="1013371" y="1524000"/>
            <a:ext cx="8130600" cy="20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Display Photo, Video, Movie from any compatible device on the TV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Play music from any compatible device on the TV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Display Internet content such as YouTube on the TV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Play internet radio from any compatible device on the TV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Share simultaneously,  different TV Channels &amp; VOD to any compatible device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IPTV/OTT integration 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4">
            <a:alphaModFix/>
          </a:blip>
          <a:srcRect b="64464" l="33206" r="26194" t="18231"/>
          <a:stretch/>
        </p:blipFill>
        <p:spPr>
          <a:xfrm>
            <a:off x="4114800" y="601912"/>
            <a:ext cx="1981200" cy="69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Shape 2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66675" y="3275950"/>
            <a:ext cx="3376200" cy="301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Shape 262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Shape 263"/>
          <p:cNvSpPr/>
          <p:nvPr/>
        </p:nvSpPr>
        <p:spPr>
          <a:xfrm>
            <a:off x="0" y="357165"/>
            <a:ext cx="3733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Solutions for</a:t>
            </a:r>
          </a:p>
        </p:txBody>
      </p:sp>
      <p:pic>
        <p:nvPicPr>
          <p:cNvPr id="265" name="Shape 2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/>
          <p:nvPr/>
        </p:nvSpPr>
        <p:spPr>
          <a:xfrm>
            <a:off x="685800" y="1600200"/>
            <a:ext cx="8001000" cy="1200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Stream music, stored on mobile, computer or any other server,  to any compatible speaker system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Stream internet radio to any compatible speaker system</a:t>
            </a:r>
          </a:p>
        </p:txBody>
      </p:sp>
      <p:pic>
        <p:nvPicPr>
          <p:cNvPr id="267" name="Shape 2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2328" y="3114874"/>
            <a:ext cx="3966000" cy="2888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Shape 268"/>
          <p:cNvPicPr preferRelativeResize="0"/>
          <p:nvPr/>
        </p:nvPicPr>
        <p:blipFill rotWithShape="1">
          <a:blip r:embed="rId5">
            <a:alphaModFix/>
          </a:blip>
          <a:srcRect b="665" l="36191" r="0" t="0"/>
          <a:stretch/>
        </p:blipFill>
        <p:spPr>
          <a:xfrm>
            <a:off x="4038600" y="457200"/>
            <a:ext cx="1828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/>
        </p:nvSpPr>
        <p:spPr>
          <a:xfrm>
            <a:off x="0" y="6500833"/>
            <a:ext cx="9144000" cy="357299"/>
          </a:xfrm>
          <a:prstGeom prst="rect">
            <a:avLst/>
          </a:prstGeom>
          <a:solidFill>
            <a:srgbClr val="C7C7C7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Shape 274"/>
          <p:cNvSpPr/>
          <p:nvPr/>
        </p:nvSpPr>
        <p:spPr>
          <a:xfrm>
            <a:off x="1285851" y="6519469"/>
            <a:ext cx="6715200" cy="3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Arkuda Digital  - professional media network applications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6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/>
          <p:nvPr/>
        </p:nvSpPr>
        <p:spPr>
          <a:xfrm>
            <a:off x="0" y="357165"/>
            <a:ext cx="3733800" cy="785700"/>
          </a:xfrm>
          <a:prstGeom prst="rect">
            <a:avLst/>
          </a:prstGeom>
          <a:solidFill>
            <a:srgbClr val="008000">
              <a:alpha val="7765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Shape 276"/>
          <p:cNvSpPr txBox="1"/>
          <p:nvPr/>
        </p:nvSpPr>
        <p:spPr>
          <a:xfrm>
            <a:off x="357158" y="1428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b="1" lang="en-GB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Solutions for</a:t>
            </a:r>
          </a:p>
        </p:txBody>
      </p:sp>
      <p:pic>
        <p:nvPicPr>
          <p:cNvPr id="277" name="Shape 2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43767" y="357165"/>
            <a:ext cx="1785900" cy="67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/>
          <p:cNvPicPr preferRelativeResize="0"/>
          <p:nvPr/>
        </p:nvPicPr>
        <p:blipFill rotWithShape="1">
          <a:blip r:embed="rId4">
            <a:alphaModFix/>
          </a:blip>
          <a:srcRect b="19698" l="9939" r="74924" t="0"/>
          <a:stretch/>
        </p:blipFill>
        <p:spPr>
          <a:xfrm>
            <a:off x="4038600" y="152400"/>
            <a:ext cx="6990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Shape 279"/>
          <p:cNvSpPr/>
          <p:nvPr/>
        </p:nvSpPr>
        <p:spPr>
          <a:xfrm>
            <a:off x="685800" y="1600200"/>
            <a:ext cx="8001000" cy="20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Mobile App for IOS and Android ( Smartphone/tablet)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ArkMC locates media at any compatible device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Locates both online ( YouTube, internet radio) and offline media</a:t>
            </a:r>
          </a:p>
          <a:p>
            <a:pPr indent="0" lvl="0" marL="0" marR="0" rtl="0" algn="l">
              <a:spcBef>
                <a:spcPts val="0"/>
              </a:spcBef>
              <a:buClr>
                <a:srgbClr val="165A18"/>
              </a:buClr>
              <a:buSzPct val="100000"/>
              <a:buFont typeface="Noto Sans Symbols"/>
              <a:buChar char="▪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Enables streaming media files from PC, STB, Blue-Ray Disc Player, NAS, Digital Cameras,</a:t>
            </a:r>
            <a:r>
              <a:rPr lang="en-GB"/>
              <a:t> 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Camcorders and Mobile Devices to TV, Audio, PCs, Media Centers, Game Consoles and Mobile Devices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0" name="Shape 28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05125" y="3337891"/>
            <a:ext cx="3276600" cy="306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Arkuda1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kuda1">
  <a:themeElements>
    <a:clrScheme name="Grijswaarden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